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20"/>
  </p:notesMasterIdLst>
  <p:handoutMasterIdLst>
    <p:handoutMasterId r:id="rId21"/>
  </p:handoutMasterIdLst>
  <p:sldIdLst>
    <p:sldId id="382" r:id="rId2"/>
    <p:sldId id="383" r:id="rId3"/>
    <p:sldId id="455" r:id="rId4"/>
    <p:sldId id="454" r:id="rId5"/>
    <p:sldId id="572" r:id="rId6"/>
    <p:sldId id="627" r:id="rId7"/>
    <p:sldId id="574" r:id="rId8"/>
    <p:sldId id="575" r:id="rId9"/>
    <p:sldId id="403" r:id="rId10"/>
    <p:sldId id="404" r:id="rId11"/>
    <p:sldId id="457" r:id="rId12"/>
    <p:sldId id="458" r:id="rId13"/>
    <p:sldId id="388" r:id="rId14"/>
    <p:sldId id="461" r:id="rId15"/>
    <p:sldId id="390" r:id="rId16"/>
    <p:sldId id="393" r:id="rId17"/>
    <p:sldId id="459" r:id="rId18"/>
    <p:sldId id="460" r:id="rId19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3BFF"/>
    <a:srgbClr val="020000"/>
    <a:srgbClr val="18C908"/>
    <a:srgbClr val="0E7B04"/>
    <a:srgbClr val="FF301B"/>
    <a:srgbClr val="FFBB20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/>
    <p:restoredTop sz="87347" autoAdjust="0"/>
  </p:normalViewPr>
  <p:slideViewPr>
    <p:cSldViewPr>
      <p:cViewPr varScale="1">
        <p:scale>
          <a:sx n="111" d="100"/>
          <a:sy n="111" d="100"/>
        </p:scale>
        <p:origin x="16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ATMS 502 - Spring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24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8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9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1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56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6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1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6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D24EE8-30AD-7C4A-9E2C-75407C806075}" type="slidenum">
              <a:rPr lang="en-US"/>
              <a:pPr/>
              <a:t>8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http://</a:t>
            </a:r>
            <a:r>
              <a:rPr lang="en-US" dirty="0" err="1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cnx.org</a:t>
            </a:r>
            <a:r>
              <a:rPr lang="en-US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/content/m0041/latest/    discusses how Fourier series </a:t>
            </a:r>
            <a:r>
              <a:rPr lang="en-US" i="1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cannot be used (with the strict equality) for a discontinuity; doing so invokes the Gibbs phenomenon.  While the rms error of the Fourier series goes to zero for an infinite number of terms, equality at every point is not guaranteed; the Gibbs phenomenon peaks “have finite height and zero width.”   Coefficients in a truncated Fourier series can be used to reduce or eliminate the Gibbs effect; see </a:t>
            </a:r>
            <a:r>
              <a:rPr lang="en-US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http://</a:t>
            </a:r>
            <a:r>
              <a:rPr lang="en-US" dirty="0" err="1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www.jhu.edu</a:t>
            </a:r>
            <a:r>
              <a:rPr lang="en-US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/~signals/phasorlecture2/indexphasorlect2.htm for more on these windowing methods.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5 - Feb. 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ATMS 502 / CSE 566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5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8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8750 - Fall 2020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observatory.nasa.gov/IOTD/view.php?id=7849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://uproxx.com/webculture/supercell-thunderstorm-time-lapse-video/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nersc.gov/science/fusion-science/a-new-class-of-tokamak-nonlinear-plasma-instability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SupertwisterGalleryNCSA.tiff">
            <a:extLst>
              <a:ext uri="{FF2B5EF4-FFF2-40B4-BE49-F238E27FC236}">
                <a16:creationId xmlns:a16="http://schemas.microsoft.com/office/drawing/2014/main" id="{7809DFB3-A448-E448-903C-99C1DC03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12933" r="8701" b="20602"/>
          <a:stretch>
            <a:fillRect/>
          </a:stretch>
        </p:blipFill>
        <p:spPr bwMode="auto">
          <a:xfrm>
            <a:off x="76200" y="152400"/>
            <a:ext cx="9038796" cy="544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39962" y="5588725"/>
            <a:ext cx="5989638" cy="826299"/>
          </a:xfrm>
        </p:spPr>
        <p:txBody>
          <a:bodyPr/>
          <a:lstStyle/>
          <a:p>
            <a:pPr marL="0" indent="0" algn="r" eaLnBrk="1" hangingPunct="1">
              <a:buFont typeface="Wingdings" pitchFamily="-108" charset="2"/>
              <a:buNone/>
            </a:pPr>
            <a:r>
              <a:rPr lang="en-US" i="1" dirty="0">
                <a:solidFill>
                  <a:srgbClr val="0E7B04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 2020</a:t>
            </a:r>
            <a:endParaRPr lang="en-US" dirty="0">
              <a:solidFill>
                <a:srgbClr val="0E7B04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2781" y="839318"/>
            <a:ext cx="7772400" cy="2369100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l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b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b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</a:t>
            </a:r>
            <a:b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  Fluid </a:t>
            </a:r>
            <a:b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i="1" dirty="0">
                <a:solidFill>
                  <a:srgbClr val="423BFF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    Dynamics</a:t>
            </a:r>
            <a:endParaRPr lang="en-US" sz="3600" i="1" dirty="0">
              <a:solidFill>
                <a:srgbClr val="423BFF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4FA76-8DF0-B144-B8B8-7A95583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FF9D5-AC2A-F34C-9C72-73389A4C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C5199-33C9-4F4C-AAB9-34CA59F97C32}"/>
              </a:ext>
            </a:extLst>
          </p:cNvPr>
          <p:cNvSpPr/>
          <p:nvPr/>
        </p:nvSpPr>
        <p:spPr>
          <a:xfrm>
            <a:off x="206922" y="5754469"/>
            <a:ext cx="5752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Hunt for the </a:t>
            </a:r>
            <a:r>
              <a:rPr lang="en-US" sz="1800" i="1" dirty="0" err="1"/>
              <a:t>supertwister</a:t>
            </a:r>
            <a:r>
              <a:rPr lang="en-US" sz="1800" i="1" dirty="0"/>
              <a:t> – </a:t>
            </a:r>
            <a:r>
              <a:rPr lang="en-US" sz="1800" i="1" dirty="0" err="1"/>
              <a:t>pbs.org</a:t>
            </a:r>
            <a:r>
              <a:rPr lang="en-US" sz="1800" i="1" dirty="0"/>
              <a:t>/nova/tornado</a:t>
            </a:r>
          </a:p>
        </p:txBody>
      </p:sp>
    </p:spTree>
    <p:extLst>
      <p:ext uri="{BB962C8B-B14F-4D97-AF65-F5344CB8AC3E}">
        <p14:creationId xmlns:p14="http://schemas.microsoft.com/office/powerpoint/2010/main" val="3907067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A-Stability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CB1886-2365-FB44-862D-77EFE9DB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43A2F-B8F1-C242-924C-359851DDB8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6512" y="2872010"/>
            <a:ext cx="8503920" cy="3395449"/>
          </a:xfrm>
        </p:spPr>
        <p:txBody>
          <a:bodyPr>
            <a:normAutofit/>
          </a:bodyPr>
          <a:lstStyle/>
          <a:p>
            <a:r>
              <a:rPr lang="en-US" sz="2000" dirty="0"/>
              <a:t>Forward time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9F3592-E5DB-344B-8F85-730085FCA661}"/>
                  </a:ext>
                </a:extLst>
              </p:cNvPr>
              <p:cNvSpPr txBox="1"/>
              <p:nvPr/>
            </p:nvSpPr>
            <p:spPr>
              <a:xfrm>
                <a:off x="5676691" y="1438260"/>
                <a:ext cx="3113741" cy="16330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𝑎𝑚𝑝𝑙𝑖𝑡𝑢𝑑𝑒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phase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&lt;0, damping system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9F3592-E5DB-344B-8F85-730085FCA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691" y="1438260"/>
                <a:ext cx="3113741" cy="1633011"/>
              </a:xfrm>
              <a:prstGeom prst="rect">
                <a:avLst/>
              </a:prstGeom>
              <a:blipFill>
                <a:blip r:embed="rId3"/>
                <a:stretch>
                  <a:fillRect t="-381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7F259-C934-E847-9CC1-C40C678DCBC4}"/>
                  </a:ext>
                </a:extLst>
              </p:cNvPr>
              <p:cNvSpPr txBox="1"/>
              <p:nvPr/>
            </p:nvSpPr>
            <p:spPr>
              <a:xfrm>
                <a:off x="463306" y="1519609"/>
                <a:ext cx="3913622" cy="106689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7F259-C934-E847-9CC1-C40C678DC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06" y="1519609"/>
                <a:ext cx="3913622" cy="1066895"/>
              </a:xfrm>
              <a:prstGeom prst="rect">
                <a:avLst/>
              </a:prstGeom>
              <a:blipFill>
                <a:blip r:embed="rId4"/>
                <a:stretch>
                  <a:fillRect t="-3529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03578F-7075-8E4C-91BF-08AAF8E399AF}"/>
                  </a:ext>
                </a:extLst>
              </p:cNvPr>
              <p:cNvSpPr txBox="1"/>
              <p:nvPr/>
            </p:nvSpPr>
            <p:spPr>
              <a:xfrm>
                <a:off x="500316" y="3449071"/>
                <a:ext cx="7805483" cy="6816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03578F-7075-8E4C-91BF-08AAF8E39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" y="3449071"/>
                <a:ext cx="7805483" cy="681661"/>
              </a:xfrm>
              <a:prstGeom prst="rect">
                <a:avLst/>
              </a:prstGeom>
              <a:blipFill>
                <a:blip r:embed="rId5"/>
                <a:stretch>
                  <a:fillRect t="-363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53BDB-F87D-3140-981B-0C2581E20086}"/>
                  </a:ext>
                </a:extLst>
              </p:cNvPr>
              <p:cNvSpPr txBox="1"/>
              <p:nvPr/>
            </p:nvSpPr>
            <p:spPr>
              <a:xfrm>
                <a:off x="474186" y="4539194"/>
                <a:ext cx="7805483" cy="4900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E7B0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 smtClean="0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E7B0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53BDB-F87D-3140-981B-0C2581E2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" y="4539194"/>
                <a:ext cx="7805483" cy="490006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402AB1-527F-8F40-A6C6-8069E8BFA395}"/>
              </a:ext>
            </a:extLst>
          </p:cNvPr>
          <p:cNvCxnSpPr/>
          <p:nvPr/>
        </p:nvCxnSpPr>
        <p:spPr>
          <a:xfrm>
            <a:off x="4351001" y="4130732"/>
            <a:ext cx="0" cy="36126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4F7872-7A08-FD47-8ABF-E2B2A207D058}"/>
              </a:ext>
            </a:extLst>
          </p:cNvPr>
          <p:cNvCxnSpPr/>
          <p:nvPr/>
        </p:nvCxnSpPr>
        <p:spPr>
          <a:xfrm>
            <a:off x="4361688" y="5048940"/>
            <a:ext cx="0" cy="36126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2638F9-05A4-1146-B845-01FDDC0AD8FD}"/>
                  </a:ext>
                </a:extLst>
              </p:cNvPr>
              <p:cNvSpPr txBox="1"/>
              <p:nvPr/>
            </p:nvSpPr>
            <p:spPr>
              <a:xfrm>
                <a:off x="500315" y="5459685"/>
                <a:ext cx="7805483" cy="48391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rgbClr val="0E7B04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0E7B0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2638F9-05A4-1146-B845-01FDDC0AD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5" y="5459685"/>
                <a:ext cx="7805483" cy="483915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6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24C2-DB77-6849-AA00-7DF98C57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CBBB5-DD00-8445-BECF-287C00DD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198C8-9B20-A443-9D93-2437E534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6063-FB41-0449-87CC-EA8E79B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A1F27-EB37-634B-9989-96A7E044BB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28BE7-4562-7048-A156-C0491BC9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1467697"/>
            <a:ext cx="8689848" cy="413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E9CA3B-467F-9C49-A4A1-9B57E08CFEFE}"/>
                  </a:ext>
                </a:extLst>
              </p:cNvPr>
              <p:cNvSpPr txBox="1"/>
              <p:nvPr/>
            </p:nvSpPr>
            <p:spPr>
              <a:xfrm>
                <a:off x="458946" y="5757175"/>
                <a:ext cx="7805483" cy="49000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E7B0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0E7B0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 smtClean="0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0E7B0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E7B04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E9CA3B-467F-9C49-A4A1-9B57E08C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6" y="5757175"/>
                <a:ext cx="7805483" cy="490006"/>
              </a:xfrm>
              <a:prstGeom prst="rect">
                <a:avLst/>
              </a:prstGeom>
              <a:blipFill>
                <a:blip r:embed="rId4"/>
                <a:stretch>
                  <a:fillRect t="-2439" b="-1219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1F3236-5FCD-0242-B271-01E6419093EA}"/>
              </a:ext>
            </a:extLst>
          </p:cNvPr>
          <p:cNvCxnSpPr/>
          <p:nvPr/>
        </p:nvCxnSpPr>
        <p:spPr>
          <a:xfrm flipV="1">
            <a:off x="458946" y="4724400"/>
            <a:ext cx="1446054" cy="103277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44158-A9F6-6049-8F16-9464346D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4DCAC-3FA1-7D44-AD98-482D3097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31440-DBD5-9545-84D8-26FF713C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E6321-2C0C-0D41-9E2E-1D6E163829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E2B16-4C53-6E49-BC1A-EC379B59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9" y="758952"/>
            <a:ext cx="8063702" cy="38339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80CC78-2410-DA49-8B98-29C0F3BC20C5}"/>
              </a:ext>
            </a:extLst>
          </p:cNvPr>
          <p:cNvSpPr txBox="1">
            <a:spLocks/>
          </p:cNvSpPr>
          <p:nvPr/>
        </p:nvSpPr>
        <p:spPr>
          <a:xfrm>
            <a:off x="243622" y="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A-Stability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888636-B53B-B74D-8960-A3CE82511EED}"/>
                  </a:ext>
                </a:extLst>
              </p:cNvPr>
              <p:cNvSpPr txBox="1"/>
              <p:nvPr/>
            </p:nvSpPr>
            <p:spPr>
              <a:xfrm>
                <a:off x="3773869" y="4805471"/>
                <a:ext cx="3526744" cy="6816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888636-B53B-B74D-8960-A3CE82511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869" y="4805471"/>
                <a:ext cx="3526744" cy="681661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DBC9C-E80E-2340-9A83-7ADD0A76FAB8}"/>
                  </a:ext>
                </a:extLst>
              </p:cNvPr>
              <p:cNvSpPr txBox="1"/>
              <p:nvPr/>
            </p:nvSpPr>
            <p:spPr>
              <a:xfrm>
                <a:off x="3429000" y="5647778"/>
                <a:ext cx="4089318" cy="6816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DDBC9C-E80E-2340-9A83-7ADD0A76F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647778"/>
                <a:ext cx="4089318" cy="681661"/>
              </a:xfrm>
              <a:prstGeom prst="rect">
                <a:avLst/>
              </a:prstGeom>
              <a:blipFill>
                <a:blip r:embed="rId5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71264FE-7AE0-274F-B265-1C036CB1668D}"/>
              </a:ext>
            </a:extLst>
          </p:cNvPr>
          <p:cNvSpPr txBox="1"/>
          <p:nvPr/>
        </p:nvSpPr>
        <p:spPr>
          <a:xfrm>
            <a:off x="363781" y="4941732"/>
            <a:ext cx="392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Backward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A2947-63B6-1348-8D21-BB6A6894B9B3}"/>
              </a:ext>
            </a:extLst>
          </p:cNvPr>
          <p:cNvSpPr txBox="1"/>
          <p:nvPr/>
        </p:nvSpPr>
        <p:spPr>
          <a:xfrm>
            <a:off x="355527" y="5724728"/>
            <a:ext cx="392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Trapezoidal</a:t>
            </a:r>
          </a:p>
        </p:txBody>
      </p:sp>
    </p:spTree>
    <p:extLst>
      <p:ext uri="{BB962C8B-B14F-4D97-AF65-F5344CB8AC3E}">
        <p14:creationId xmlns:p14="http://schemas.microsoft.com/office/powerpoint/2010/main" val="113319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297" y="122576"/>
            <a:ext cx="8534400" cy="75895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dirty="0" err="1">
                <a:solidFill>
                  <a:srgbClr val="0000FF"/>
                </a:solidFill>
                <a:ea typeface="ＭＳ Ｐゴシック" pitchFamily="-108" charset="-128"/>
                <a:cs typeface="ＭＳ Ｐゴシック" pitchFamily="-108" charset="-128"/>
              </a:rPr>
              <a:t>Matlab</a:t>
            </a:r>
            <a:r>
              <a:rPr lang="en-US" dirty="0">
                <a:solidFill>
                  <a:srgbClr val="0000FF"/>
                </a:solidFill>
                <a:ea typeface="ＭＳ Ｐゴシック" pitchFamily="-108" charset="-128"/>
                <a:cs typeface="ＭＳ Ｐゴシック" pitchFamily="-108" charset="-128"/>
              </a:rPr>
              <a:t> Code-Forward Time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BE430-DD68-3D49-BCB4-0D5DB044B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A03B1-C188-7747-80BB-95763A5D5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1"/>
          <a:stretch/>
        </p:blipFill>
        <p:spPr>
          <a:xfrm>
            <a:off x="128438" y="838200"/>
            <a:ext cx="7070982" cy="5586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B50AE-E656-A644-BA60-F9B71833B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832853"/>
            <a:ext cx="6934200" cy="35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0C8ED-56EA-FB4A-8EDF-EE3C83AD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579A7-49AC-0349-8896-A70361D7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23CD1-C3BA-934B-A3DC-15DE927A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D0FCD6-E181-7B4F-AB6E-8F8552D111C0}"/>
              </a:ext>
            </a:extLst>
          </p:cNvPr>
          <p:cNvSpPr txBox="1">
            <a:spLocks noChangeArrowheads="1"/>
          </p:cNvSpPr>
          <p:nvPr/>
        </p:nvSpPr>
        <p:spPr>
          <a:xfrm>
            <a:off x="468297" y="122576"/>
            <a:ext cx="8534400" cy="75895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a typeface="ＭＳ Ｐゴシック" pitchFamily="-108" charset="-128"/>
                <a:cs typeface="ＭＳ Ｐゴシック" pitchFamily="-108" charset="-128"/>
              </a:rPr>
              <a:t>Trapezoidal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01C5A-9333-0245-8D36-D14A77E7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606583"/>
            <a:ext cx="8396534" cy="334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F3D3FA-5CC4-D642-918B-5859620D59AC}"/>
                  </a:ext>
                </a:extLst>
              </p:cNvPr>
              <p:cNvSpPr txBox="1"/>
              <p:nvPr/>
            </p:nvSpPr>
            <p:spPr>
              <a:xfrm>
                <a:off x="247592" y="5323545"/>
                <a:ext cx="8605977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Trapezoidal method is less critical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+mn-lt"/>
                  </a:rPr>
                  <a:t>. But still, all show amplitude and phase errors compared with true solutions. How to quantify these errors?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F3D3FA-5CC4-D642-918B-5859620D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2" y="5323545"/>
                <a:ext cx="8605977" cy="707886"/>
              </a:xfrm>
              <a:prstGeom prst="rect">
                <a:avLst/>
              </a:prstGeom>
              <a:blipFill>
                <a:blip r:embed="rId3"/>
                <a:stretch>
                  <a:fillRect l="-588" t="-3448" b="-10345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30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Amplitude Error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0565B-4B04-8143-B10C-D13E3E1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D56A4-EE86-744F-A5F5-3A282F207DE8}"/>
                  </a:ext>
                </a:extLst>
              </p:cNvPr>
              <p:cNvSpPr txBox="1"/>
              <p:nvPr/>
            </p:nvSpPr>
            <p:spPr>
              <a:xfrm>
                <a:off x="2062843" y="1507825"/>
                <a:ext cx="2650256" cy="107234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𝜔𝜓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D56A4-EE86-744F-A5F5-3A282F207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43" y="1507825"/>
                <a:ext cx="2650256" cy="1072345"/>
              </a:xfrm>
              <a:prstGeom prst="rect">
                <a:avLst/>
              </a:prstGeom>
              <a:blipFill>
                <a:blip r:embed="rId3"/>
                <a:stretch>
                  <a:fillRect t="-232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7C54C0F-26DC-464A-9A36-E2F8659EC273}"/>
              </a:ext>
            </a:extLst>
          </p:cNvPr>
          <p:cNvSpPr txBox="1"/>
          <p:nvPr/>
        </p:nvSpPr>
        <p:spPr>
          <a:xfrm>
            <a:off x="279981" y="1663892"/>
            <a:ext cx="2914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Oscillation Equation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35121E1-CB1F-CC47-9D57-F683A4B81A36}"/>
              </a:ext>
            </a:extLst>
          </p:cNvPr>
          <p:cNvSpPr/>
          <p:nvPr/>
        </p:nvSpPr>
        <p:spPr>
          <a:xfrm>
            <a:off x="4871149" y="1997901"/>
            <a:ext cx="762000" cy="132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C2FFAF-6627-4545-984B-AE671537FCF1}"/>
                  </a:ext>
                </a:extLst>
              </p:cNvPr>
              <p:cNvSpPr txBox="1"/>
              <p:nvPr/>
            </p:nvSpPr>
            <p:spPr>
              <a:xfrm>
                <a:off x="5791200" y="1851636"/>
                <a:ext cx="1910324" cy="3847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C2FFAF-6627-4545-984B-AE671537F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851636"/>
                <a:ext cx="1910324" cy="3847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73D9E-830E-714A-8814-FCF90E2900CB}"/>
                  </a:ext>
                </a:extLst>
              </p:cNvPr>
              <p:cNvSpPr txBox="1"/>
              <p:nvPr/>
            </p:nvSpPr>
            <p:spPr>
              <a:xfrm>
                <a:off x="810357" y="3206262"/>
                <a:ext cx="7805483" cy="48782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73D9E-830E-714A-8814-FCF90E29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57" y="3206262"/>
                <a:ext cx="7805483" cy="487826"/>
              </a:xfrm>
              <a:prstGeom prst="rect">
                <a:avLst/>
              </a:prstGeom>
              <a:blipFill>
                <a:blip r:embed="rId5"/>
                <a:stretch>
                  <a:fillRect t="-2500" b="-125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A5DB87-D039-554C-8B63-A18EBD025261}"/>
                  </a:ext>
                </a:extLst>
              </p:cNvPr>
              <p:cNvSpPr txBox="1"/>
              <p:nvPr/>
            </p:nvSpPr>
            <p:spPr>
              <a:xfrm>
                <a:off x="3037228" y="4082046"/>
                <a:ext cx="3526744" cy="6816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A5DB87-D039-554C-8B63-A18EBD025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228" y="4082046"/>
                <a:ext cx="3526744" cy="681661"/>
              </a:xfrm>
              <a:prstGeom prst="rect">
                <a:avLst/>
              </a:prstGeom>
              <a:blipFill>
                <a:blip r:embed="rId6"/>
                <a:stretch>
                  <a:fillRect t="-178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98D238A-81A0-1849-9557-5662A49783BC}"/>
              </a:ext>
            </a:extLst>
          </p:cNvPr>
          <p:cNvSpPr txBox="1"/>
          <p:nvPr/>
        </p:nvSpPr>
        <p:spPr>
          <a:xfrm>
            <a:off x="275626" y="4242040"/>
            <a:ext cx="392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Backward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26135-DF68-0241-ADE6-88B1DEAAF59D}"/>
                  </a:ext>
                </a:extLst>
              </p:cNvPr>
              <p:cNvSpPr txBox="1"/>
              <p:nvPr/>
            </p:nvSpPr>
            <p:spPr>
              <a:xfrm>
                <a:off x="507894" y="5241932"/>
                <a:ext cx="8308664" cy="70968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26135-DF68-0241-ADE6-88B1DEAAF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94" y="5241932"/>
                <a:ext cx="8308664" cy="709681"/>
              </a:xfrm>
              <a:prstGeom prst="rect">
                <a:avLst/>
              </a:prstGeom>
              <a:blipFill>
                <a:blip r:embed="rId7"/>
                <a:stretch>
                  <a:fillRect t="-3448" b="-172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A71CC8B-4E33-D847-BC9C-61A540354EFC}"/>
              </a:ext>
            </a:extLst>
          </p:cNvPr>
          <p:cNvSpPr txBox="1"/>
          <p:nvPr/>
        </p:nvSpPr>
        <p:spPr>
          <a:xfrm>
            <a:off x="249619" y="2672355"/>
            <a:ext cx="24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Forward time</a:t>
            </a:r>
          </a:p>
        </p:txBody>
      </p:sp>
    </p:spTree>
    <p:extLst>
      <p:ext uri="{BB962C8B-B14F-4D97-AF65-F5344CB8AC3E}">
        <p14:creationId xmlns:p14="http://schemas.microsoft.com/office/powerpoint/2010/main" val="22095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Amplitude Error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D8634-352B-8B4B-A58F-28FDC61B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79F53D-E09A-1248-817B-E4E035C00AA2}"/>
                  </a:ext>
                </a:extLst>
              </p:cNvPr>
              <p:cNvSpPr txBox="1"/>
              <p:nvPr/>
            </p:nvSpPr>
            <p:spPr>
              <a:xfrm>
                <a:off x="301752" y="1699449"/>
                <a:ext cx="3047999" cy="6816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79F53D-E09A-1248-817B-E4E035C00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1699449"/>
                <a:ext cx="3047999" cy="681661"/>
              </a:xfrm>
              <a:prstGeom prst="rect">
                <a:avLst/>
              </a:prstGeom>
              <a:blipFill>
                <a:blip r:embed="rId3"/>
                <a:stretch>
                  <a:fillRect l="-3734"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F74F8A0-CD3D-C348-92FD-E614EEC5E2BF}"/>
              </a:ext>
            </a:extLst>
          </p:cNvPr>
          <p:cNvSpPr txBox="1"/>
          <p:nvPr/>
        </p:nvSpPr>
        <p:spPr>
          <a:xfrm>
            <a:off x="152406" y="1313117"/>
            <a:ext cx="187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Trapezoidal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D8818-8871-AD43-A3AF-35D38747B831}"/>
                  </a:ext>
                </a:extLst>
              </p:cNvPr>
              <p:cNvSpPr txBox="1"/>
              <p:nvPr/>
            </p:nvSpPr>
            <p:spPr>
              <a:xfrm>
                <a:off x="4184823" y="1676400"/>
                <a:ext cx="4800599" cy="72616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D8818-8871-AD43-A3AF-35D38747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823" y="1676400"/>
                <a:ext cx="4800599" cy="726161"/>
              </a:xfrm>
              <a:prstGeom prst="rect">
                <a:avLst/>
              </a:prstGeom>
              <a:blipFill>
                <a:blip r:embed="rId4"/>
                <a:stretch>
                  <a:fillRect t="-1724" b="-172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43C99B-0F0D-8647-AA0E-1EB5E6198463}"/>
                  </a:ext>
                </a:extLst>
              </p:cNvPr>
              <p:cNvSpPr txBox="1"/>
              <p:nvPr/>
            </p:nvSpPr>
            <p:spPr>
              <a:xfrm>
                <a:off x="610511" y="5611358"/>
                <a:ext cx="7983266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+mn-lt"/>
                  </a:rPr>
                  <a:t>Forward scheme amplifies, while backward scheme damps solution.</a:t>
                </a:r>
              </a:p>
              <a:p>
                <a:r>
                  <a:rPr lang="en-US" sz="1800" dirty="0">
                    <a:latin typeface="+mn-lt"/>
                  </a:rPr>
                  <a:t>Amp errors increase with larger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latin typeface="+mn-lt"/>
                  </a:rPr>
                  <a:t>. Trapezoidal scheme is free of amp error.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43C99B-0F0D-8647-AA0E-1EB5E619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11" y="5611358"/>
                <a:ext cx="7983266" cy="646331"/>
              </a:xfrm>
              <a:prstGeom prst="rect">
                <a:avLst/>
              </a:prstGeom>
              <a:blipFill>
                <a:blip r:embed="rId5"/>
                <a:stretch>
                  <a:fillRect l="-635" t="-3774" b="-9434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47BA9F0-29F7-4144-93BB-4E06DEC25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6" y="2586461"/>
            <a:ext cx="8899476" cy="2908647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8883E61-7A10-4441-997A-292B2D1D264A}"/>
              </a:ext>
            </a:extLst>
          </p:cNvPr>
          <p:cNvSpPr/>
          <p:nvPr/>
        </p:nvSpPr>
        <p:spPr>
          <a:xfrm>
            <a:off x="3362536" y="1985343"/>
            <a:ext cx="762000" cy="132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0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-45166" y="154244"/>
            <a:ext cx="9387840" cy="758952"/>
          </a:xfrm>
        </p:spPr>
        <p:txBody>
          <a:bodyPr anchor="ctr"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Phase Error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D8634-352B-8B4B-A58F-28FDC61B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F8A0-CD3D-C348-92FD-E614EEC5E2BF}"/>
              </a:ext>
            </a:extLst>
          </p:cNvPr>
          <p:cNvSpPr txBox="1"/>
          <p:nvPr/>
        </p:nvSpPr>
        <p:spPr>
          <a:xfrm>
            <a:off x="185275" y="1507825"/>
            <a:ext cx="187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Real Phase Evolution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3C99B-0F0D-8647-AA0E-1EB5E6198463}"/>
              </a:ext>
            </a:extLst>
          </p:cNvPr>
          <p:cNvSpPr txBox="1"/>
          <p:nvPr/>
        </p:nvSpPr>
        <p:spPr>
          <a:xfrm>
            <a:off x="610511" y="5611358"/>
            <a:ext cx="7983266" cy="646331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All two-level schemes will delay the phase of true solution. The deceleration by trapezoidal is one quarter of that by forward and backward schemes.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8833F-06D5-B841-8644-93D5EDD31C9F}"/>
                  </a:ext>
                </a:extLst>
              </p:cNvPr>
              <p:cNvSpPr txBox="1"/>
              <p:nvPr/>
            </p:nvSpPr>
            <p:spPr>
              <a:xfrm>
                <a:off x="1752600" y="1507825"/>
                <a:ext cx="3194958" cy="66127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8833F-06D5-B841-8644-93D5EDD3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507825"/>
                <a:ext cx="3194958" cy="661271"/>
              </a:xfrm>
              <a:prstGeom prst="rect">
                <a:avLst/>
              </a:prstGeom>
              <a:blipFill>
                <a:blip r:embed="rId3"/>
                <a:stretch>
                  <a:fillRect l="-1181" t="-370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2E6D2F31-D09B-6646-8299-5508650BBB82}"/>
              </a:ext>
            </a:extLst>
          </p:cNvPr>
          <p:cNvSpPr/>
          <p:nvPr/>
        </p:nvSpPr>
        <p:spPr>
          <a:xfrm>
            <a:off x="5029200" y="1764591"/>
            <a:ext cx="762000" cy="1327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A8CFA-F224-974A-B576-CE9F6976B402}"/>
                  </a:ext>
                </a:extLst>
              </p:cNvPr>
              <p:cNvSpPr txBox="1"/>
              <p:nvPr/>
            </p:nvSpPr>
            <p:spPr>
              <a:xfrm>
                <a:off x="5763767" y="1633628"/>
                <a:ext cx="3194958" cy="39472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A8CFA-F224-974A-B576-CE9F6976B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67" y="1633628"/>
                <a:ext cx="3194958" cy="394723"/>
              </a:xfrm>
              <a:prstGeom prst="rect">
                <a:avLst/>
              </a:prstGeom>
              <a:blipFill>
                <a:blip r:embed="rId4"/>
                <a:stretch>
                  <a:fillRect t="-303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BC3B27-773A-4044-9CBD-C7D2F6BA77A3}"/>
                  </a:ext>
                </a:extLst>
              </p:cNvPr>
              <p:cNvSpPr txBox="1"/>
              <p:nvPr/>
            </p:nvSpPr>
            <p:spPr>
              <a:xfrm>
                <a:off x="746013" y="2790287"/>
                <a:ext cx="7805483" cy="145815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𝑐h𝑎𝑛𝑔𝑒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BC3B27-773A-4044-9CBD-C7D2F6BA7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13" y="2790287"/>
                <a:ext cx="7805483" cy="1458156"/>
              </a:xfrm>
              <a:prstGeom prst="rect">
                <a:avLst/>
              </a:prstGeom>
              <a:blipFill>
                <a:blip r:embed="rId5"/>
                <a:stretch>
                  <a:fillRect t="-1709" b="-85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A10457D-B2EA-9F42-A1F0-DEAD441D3242}"/>
              </a:ext>
            </a:extLst>
          </p:cNvPr>
          <p:cNvSpPr txBox="1"/>
          <p:nvPr/>
        </p:nvSpPr>
        <p:spPr>
          <a:xfrm>
            <a:off x="185275" y="2256380"/>
            <a:ext cx="24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Forward time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35D6B3-0A44-DB47-9CA0-D4C51D8674C3}"/>
              </a:ext>
            </a:extLst>
          </p:cNvPr>
          <p:cNvSpPr/>
          <p:nvPr/>
        </p:nvSpPr>
        <p:spPr>
          <a:xfrm>
            <a:off x="7924800" y="1405747"/>
            <a:ext cx="626697" cy="72785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82B22E-3DAC-4B4C-987B-4AA4C45172EB}"/>
                  </a:ext>
                </a:extLst>
              </p:cNvPr>
              <p:cNvSpPr txBox="1"/>
              <p:nvPr/>
            </p:nvSpPr>
            <p:spPr>
              <a:xfrm>
                <a:off x="304800" y="4732103"/>
                <a:ext cx="5539087" cy="72609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82B22E-3DAC-4B4C-987B-4AA4C451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732103"/>
                <a:ext cx="5539087" cy="726096"/>
              </a:xfrm>
              <a:prstGeom prst="rect">
                <a:avLst/>
              </a:prstGeom>
              <a:blipFill>
                <a:blip r:embed="rId6"/>
                <a:stretch>
                  <a:fillRect l="-458" t="-1695" b="-169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542EFC8-5CE4-8541-83DC-E49875A33765}"/>
              </a:ext>
            </a:extLst>
          </p:cNvPr>
          <p:cNvSpPr txBox="1"/>
          <p:nvPr/>
        </p:nvSpPr>
        <p:spPr>
          <a:xfrm>
            <a:off x="170035" y="4266837"/>
            <a:ext cx="187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Trapezoidal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AC4FB2-A731-2D45-A7E4-39115C8F273E}"/>
                  </a:ext>
                </a:extLst>
              </p:cNvPr>
              <p:cNvSpPr txBox="1"/>
              <p:nvPr/>
            </p:nvSpPr>
            <p:spPr>
              <a:xfrm>
                <a:off x="6297336" y="4732103"/>
                <a:ext cx="2685338" cy="69249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AC4FB2-A731-2D45-A7E4-39115C8F2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336" y="4732103"/>
                <a:ext cx="2685338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>
            <a:extLst>
              <a:ext uri="{FF2B5EF4-FFF2-40B4-BE49-F238E27FC236}">
                <a16:creationId xmlns:a16="http://schemas.microsoft.com/office/drawing/2014/main" id="{F7253D05-6748-AE4B-84EA-0CEFCC39ED07}"/>
              </a:ext>
            </a:extLst>
          </p:cNvPr>
          <p:cNvSpPr/>
          <p:nvPr/>
        </p:nvSpPr>
        <p:spPr>
          <a:xfrm>
            <a:off x="5843887" y="5057664"/>
            <a:ext cx="453449" cy="166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3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FD8-A5CD-D342-A02E-A934C5EA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Phase Error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32938-F13B-4141-847B-153B9227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C2F56-9376-E443-9FE4-7D9A826A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C0776-E178-F945-9D6D-3A83DEA6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5DBF-68C3-0445-8270-DB23A15D2AE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DE18-E785-7F4E-A08F-C7358C4A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54" y="946876"/>
            <a:ext cx="5085395" cy="3341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84E6BE-F835-E543-9FB1-D0315BDC9F2F}"/>
              </a:ext>
            </a:extLst>
          </p:cNvPr>
          <p:cNvSpPr txBox="1"/>
          <p:nvPr/>
        </p:nvSpPr>
        <p:spPr>
          <a:xfrm>
            <a:off x="609600" y="5602069"/>
            <a:ext cx="7983266" cy="646331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All two-level schemes will delay the phase of true solution. The deceleration by trapezoidal is less than that by forward and backward schemes.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0765B-CB83-6642-A1D1-01A1FFF24960}"/>
                  </a:ext>
                </a:extLst>
              </p:cNvPr>
              <p:cNvSpPr txBox="1"/>
              <p:nvPr/>
            </p:nvSpPr>
            <p:spPr>
              <a:xfrm>
                <a:off x="441213" y="4743817"/>
                <a:ext cx="4587987" cy="7484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𝑐h𝑎𝑛𝑔𝑒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F0765B-CB83-6642-A1D1-01A1FFF2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13" y="4743817"/>
                <a:ext cx="4587987" cy="748475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8721F8-5E7F-6544-B62B-C41D0BE193D6}"/>
              </a:ext>
            </a:extLst>
          </p:cNvPr>
          <p:cNvSpPr txBox="1"/>
          <p:nvPr/>
        </p:nvSpPr>
        <p:spPr>
          <a:xfrm>
            <a:off x="1510958" y="4343707"/>
            <a:ext cx="24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23BFF"/>
                </a:solidFill>
              </a:rPr>
              <a:t>Forward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9988E-0315-9D4F-8BA2-8F6E61DA4DAF}"/>
              </a:ext>
            </a:extLst>
          </p:cNvPr>
          <p:cNvSpPr txBox="1"/>
          <p:nvPr/>
        </p:nvSpPr>
        <p:spPr>
          <a:xfrm>
            <a:off x="6374892" y="4337103"/>
            <a:ext cx="187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Trapezoidal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565D5F-3AE2-7945-BF87-7589FACA3955}"/>
                  </a:ext>
                </a:extLst>
              </p:cNvPr>
              <p:cNvSpPr txBox="1"/>
              <p:nvPr/>
            </p:nvSpPr>
            <p:spPr>
              <a:xfrm>
                <a:off x="5844219" y="4743817"/>
                <a:ext cx="2448496" cy="69249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565D5F-3AE2-7945-BF87-7589FACA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19" y="4743817"/>
                <a:ext cx="2448496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76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152399" y="1355546"/>
            <a:ext cx="2819401" cy="36576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Class #1 (Chapter 1.1)</a:t>
            </a:r>
            <a:br>
              <a:rPr lang="en-US" sz="2000" dirty="0"/>
            </a:br>
            <a:r>
              <a:rPr lang="en-US" sz="2000" dirty="0"/>
              <a:t>1) Terminology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ODE vs. PDE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Order of PDE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Linear vs. nonlinear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Types of equations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2) Numerical Scheme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Forward/backward/leapfrog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Upstream/downstream/center space</a:t>
            </a:r>
          </a:p>
          <a:p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124201" y="647700"/>
            <a:ext cx="5867400" cy="5562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Outline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1224"/>
              </a:spcBef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Criteria to evaluate</a:t>
            </a:r>
            <a:br>
              <a:rPr lang="en-US" dirty="0"/>
            </a:br>
            <a:r>
              <a:rPr lang="en-US" dirty="0"/>
              <a:t>     	Stability; accuracy; convergence; consistency</a:t>
            </a:r>
          </a:p>
          <a:p>
            <a:pPr>
              <a:spcBef>
                <a:spcPts val="1224"/>
              </a:spcBef>
            </a:pPr>
            <a:r>
              <a:rPr lang="en-US" dirty="0"/>
              <a:t>1) Truncation errors &amp; order of accuracy</a:t>
            </a:r>
          </a:p>
          <a:p>
            <a:pPr>
              <a:spcBef>
                <a:spcPts val="1224"/>
              </a:spcBef>
            </a:pPr>
            <a:r>
              <a:rPr lang="en-US" dirty="0"/>
              <a:t>2) A-stability and stability diagram</a:t>
            </a:r>
          </a:p>
          <a:p>
            <a:pPr>
              <a:spcBef>
                <a:spcPts val="1224"/>
              </a:spcBef>
            </a:pPr>
            <a:r>
              <a:rPr lang="en-US" dirty="0"/>
              <a:t>3) Amplitude and phase error</a:t>
            </a:r>
          </a:p>
          <a:p>
            <a:pPr>
              <a:spcBef>
                <a:spcPts val="1224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91CB3-E4AE-684D-BE6A-3C6BBE97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171993" y="4984311"/>
            <a:ext cx="2723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#2 (Chapter 2.1, 2.2)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9536" y="152400"/>
            <a:ext cx="8852064" cy="430887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n-lt"/>
              </a:rPr>
              <a:t>Truncation Error &amp; Order of Accuracy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88F3-24B5-4047-B2DC-07E725AA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D44A2-AE8F-AF4F-86BC-2713CC801AED}"/>
                  </a:ext>
                </a:extLst>
              </p:cNvPr>
              <p:cNvSpPr txBox="1"/>
              <p:nvPr/>
            </p:nvSpPr>
            <p:spPr>
              <a:xfrm>
                <a:off x="3736531" y="762000"/>
                <a:ext cx="2130869" cy="449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7D44A2-AE8F-AF4F-86BC-2713CC801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31" y="762000"/>
                <a:ext cx="2130869" cy="449739"/>
              </a:xfrm>
              <a:prstGeom prst="rect">
                <a:avLst/>
              </a:prstGeom>
              <a:blipFill>
                <a:blip r:embed="rId3"/>
                <a:stretch>
                  <a:fillRect l="-1765" t="-5556" r="-3529" b="-1111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36E0A8-F046-2049-AD0B-6240DDA6E85B}"/>
              </a:ext>
            </a:extLst>
          </p:cNvPr>
          <p:cNvSpPr txBox="1"/>
          <p:nvPr/>
        </p:nvSpPr>
        <p:spPr>
          <a:xfrm>
            <a:off x="5070764" y="665018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FEE313-1612-5C46-809D-E480A975496B}"/>
                  </a:ext>
                </a:extLst>
              </p:cNvPr>
              <p:cNvSpPr txBox="1"/>
              <p:nvPr/>
            </p:nvSpPr>
            <p:spPr>
              <a:xfrm>
                <a:off x="1534541" y="1524821"/>
                <a:ext cx="3037459" cy="61446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FEE313-1612-5C46-809D-E480A9754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41" y="1524821"/>
                <a:ext cx="3037459" cy="614464"/>
              </a:xfrm>
              <a:prstGeom prst="rect">
                <a:avLst/>
              </a:prstGeom>
              <a:blipFill>
                <a:blip r:embed="rId4"/>
                <a:stretch>
                  <a:fillRect t="-204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56F28B-F4BA-9D4E-8C26-DEAE9ED1E844}"/>
              </a:ext>
            </a:extLst>
          </p:cNvPr>
          <p:cNvSpPr txBox="1"/>
          <p:nvPr/>
        </p:nvSpPr>
        <p:spPr>
          <a:xfrm>
            <a:off x="218504" y="1501914"/>
            <a:ext cx="139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Forward</a:t>
            </a:r>
          </a:p>
          <a:p>
            <a:r>
              <a:rPr lang="en-US" sz="2000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3DB8B-0057-AC40-B694-68BE5E1B4C7B}"/>
              </a:ext>
            </a:extLst>
          </p:cNvPr>
          <p:cNvSpPr txBox="1"/>
          <p:nvPr/>
        </p:nvSpPr>
        <p:spPr>
          <a:xfrm>
            <a:off x="165463" y="797849"/>
            <a:ext cx="317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1-D TRANSPORT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598F86-55AB-CA44-84CE-293035194D4F}"/>
                  </a:ext>
                </a:extLst>
              </p:cNvPr>
              <p:cNvSpPr txBox="1"/>
              <p:nvPr/>
            </p:nvSpPr>
            <p:spPr>
              <a:xfrm>
                <a:off x="139536" y="5340699"/>
                <a:ext cx="8852064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E7B04"/>
                    </a:solidFill>
                    <a:latin typeface="+mn-lt"/>
                  </a:rPr>
                  <a:t>The lowest order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rgbClr val="0E7B0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solidFill>
                      <a:srgbClr val="0E7B04"/>
                    </a:solidFill>
                    <a:latin typeface="+mn-lt"/>
                  </a:rPr>
                  <a:t> determines the order of accuracy of the finite difference scheme:</a:t>
                </a:r>
              </a:p>
              <a:p>
                <a:r>
                  <a:rPr lang="en-US" sz="1800" dirty="0">
                    <a:solidFill>
                      <a:srgbClr val="423BFF"/>
                    </a:solidFill>
                    <a:latin typeface="+mn-lt"/>
                  </a:rPr>
                  <a:t>Forward time: first-order accurate; </a:t>
                </a:r>
                <a:r>
                  <a:rPr lang="en-US" sz="1800" dirty="0">
                    <a:solidFill>
                      <a:schemeClr val="accent6"/>
                    </a:solidFill>
                    <a:latin typeface="+mn-lt"/>
                  </a:rPr>
                  <a:t>Centered time: second-order accurate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598F86-55AB-CA44-84CE-29303519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6" y="5340699"/>
                <a:ext cx="8852064" cy="923330"/>
              </a:xfrm>
              <a:prstGeom prst="rect">
                <a:avLst/>
              </a:prstGeom>
              <a:blipFill>
                <a:blip r:embed="rId5"/>
                <a:stretch>
                  <a:fillRect l="-572" t="-2703" b="-8108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6C5687-2BA1-1D48-AABA-E3632E665026}"/>
                  </a:ext>
                </a:extLst>
              </p:cNvPr>
              <p:cNvSpPr txBox="1"/>
              <p:nvPr/>
            </p:nvSpPr>
            <p:spPr>
              <a:xfrm>
                <a:off x="5328867" y="1497650"/>
                <a:ext cx="3581308" cy="61446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6C5687-2BA1-1D48-AABA-E3632E66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867" y="1497650"/>
                <a:ext cx="3581308" cy="614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C0C13D3-34B3-7546-AE35-B91372778FBB}"/>
              </a:ext>
            </a:extLst>
          </p:cNvPr>
          <p:cNvSpPr txBox="1"/>
          <p:nvPr/>
        </p:nvSpPr>
        <p:spPr>
          <a:xfrm>
            <a:off x="6860731" y="790930"/>
            <a:ext cx="21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Centered </a:t>
            </a:r>
          </a:p>
          <a:p>
            <a:r>
              <a:rPr lang="en-US" sz="2000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AABD8-479C-3A48-90E5-AC7E25E1F07A}"/>
              </a:ext>
            </a:extLst>
          </p:cNvPr>
          <p:cNvSpPr txBox="1"/>
          <p:nvPr/>
        </p:nvSpPr>
        <p:spPr>
          <a:xfrm>
            <a:off x="152400" y="2619417"/>
            <a:ext cx="14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Taylor Expansion: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27996-FCE9-9C4F-85A0-B34A48DF14A4}"/>
                  </a:ext>
                </a:extLst>
              </p:cNvPr>
              <p:cNvSpPr txBox="1"/>
              <p:nvPr/>
            </p:nvSpPr>
            <p:spPr>
              <a:xfrm>
                <a:off x="1625811" y="2315925"/>
                <a:ext cx="7198585" cy="12654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27996-FCE9-9C4F-85A0-B34A48DF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11" y="2315925"/>
                <a:ext cx="7198585" cy="1265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78560-1AD7-3544-B33C-7542D8ADAA00}"/>
                  </a:ext>
                </a:extLst>
              </p:cNvPr>
              <p:cNvSpPr txBox="1"/>
              <p:nvPr/>
            </p:nvSpPr>
            <p:spPr>
              <a:xfrm>
                <a:off x="1711590" y="3962400"/>
                <a:ext cx="7012924" cy="12654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D78560-1AD7-3544-B33C-7542D8AD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590" y="3962400"/>
                <a:ext cx="7012924" cy="1265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312EE89-A774-9543-B931-9052CE9BB5B3}"/>
              </a:ext>
            </a:extLst>
          </p:cNvPr>
          <p:cNvSpPr txBox="1"/>
          <p:nvPr/>
        </p:nvSpPr>
        <p:spPr>
          <a:xfrm>
            <a:off x="227293" y="4176962"/>
            <a:ext cx="17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Truncation Error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01B3DE-5D9D-7047-9654-F9C69431C402}"/>
              </a:ext>
            </a:extLst>
          </p:cNvPr>
          <p:cNvCxnSpPr/>
          <p:nvPr/>
        </p:nvCxnSpPr>
        <p:spPr>
          <a:xfrm>
            <a:off x="5070764" y="3581400"/>
            <a:ext cx="0" cy="361260"/>
          </a:xfrm>
          <a:prstGeom prst="straightConnector1">
            <a:avLst/>
          </a:prstGeom>
          <a:ln w="38100" cmpd="sng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3DD8-0A14-AB44-95CE-7221A3BA5BB7}"/>
              </a:ext>
            </a:extLst>
          </p:cNvPr>
          <p:cNvCxnSpPr/>
          <p:nvPr/>
        </p:nvCxnSpPr>
        <p:spPr>
          <a:xfrm>
            <a:off x="5010729" y="4568660"/>
            <a:ext cx="299027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2ADDDC-7353-A249-9B05-8B7274B14977}"/>
              </a:ext>
            </a:extLst>
          </p:cNvPr>
          <p:cNvCxnSpPr>
            <a:cxnSpLocks/>
          </p:cNvCxnSpPr>
          <p:nvPr/>
        </p:nvCxnSpPr>
        <p:spPr>
          <a:xfrm>
            <a:off x="6019800" y="5227875"/>
            <a:ext cx="261449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729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70917" y="60153"/>
            <a:ext cx="4222631" cy="461665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Consistency and Convergence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88F3-24B5-4047-B2DC-07E725AA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76E79-50E4-8A44-8FD2-F6F0C2E5FB65}"/>
                  </a:ext>
                </a:extLst>
              </p:cNvPr>
              <p:cNvSpPr txBox="1"/>
              <p:nvPr/>
            </p:nvSpPr>
            <p:spPr>
              <a:xfrm>
                <a:off x="187687" y="561716"/>
                <a:ext cx="8422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</a:t>
                </a:r>
                <a:r>
                  <a:rPr lang="en-US" dirty="0"/>
                  <a:t>Consistency: </a:t>
                </a:r>
                <a:r>
                  <a:rPr lang="en-US" dirty="0">
                    <a:latin typeface="+mj-lt"/>
                  </a:rPr>
                  <a:t>truncation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as</a:t>
                </a:r>
                <a:r>
                  <a:rPr lang="en-US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76E79-50E4-8A44-8FD2-F6F0C2E5F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7" y="561716"/>
                <a:ext cx="8422913" cy="461665"/>
              </a:xfrm>
              <a:prstGeom prst="rect">
                <a:avLst/>
              </a:prstGeom>
              <a:blipFill>
                <a:blip r:embed="rId3"/>
                <a:stretch>
                  <a:fillRect l="-1054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36E0A8-F046-2049-AD0B-6240DDA6E85B}"/>
              </a:ext>
            </a:extLst>
          </p:cNvPr>
          <p:cNvSpPr txBox="1"/>
          <p:nvPr/>
        </p:nvSpPr>
        <p:spPr>
          <a:xfrm>
            <a:off x="5070764" y="665018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D76DA3-1220-1E4C-8AFA-BCFB86DE7F97}"/>
                  </a:ext>
                </a:extLst>
              </p:cNvPr>
              <p:cNvSpPr txBox="1"/>
              <p:nvPr/>
            </p:nvSpPr>
            <p:spPr>
              <a:xfrm>
                <a:off x="1217677" y="2100553"/>
                <a:ext cx="6705600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D76DA3-1220-1E4C-8AFA-BCFB86DE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77" y="2100553"/>
                <a:ext cx="6705600" cy="833433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128AAC-744F-FC46-9F55-DD26A7374028}"/>
                  </a:ext>
                </a:extLst>
              </p:cNvPr>
              <p:cNvSpPr txBox="1"/>
              <p:nvPr/>
            </p:nvSpPr>
            <p:spPr>
              <a:xfrm>
                <a:off x="861357" y="1361642"/>
                <a:ext cx="8603544" cy="103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128AAC-744F-FC46-9F55-DD26A737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57" y="1361642"/>
                <a:ext cx="8603544" cy="1038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A929C58-6700-964D-BA18-3005E30F3F9C}"/>
              </a:ext>
            </a:extLst>
          </p:cNvPr>
          <p:cNvSpPr txBox="1"/>
          <p:nvPr/>
        </p:nvSpPr>
        <p:spPr>
          <a:xfrm>
            <a:off x="304800" y="979706"/>
            <a:ext cx="24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Forward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0B483-2E55-8C43-8146-5D2B952F4ECB}"/>
              </a:ext>
            </a:extLst>
          </p:cNvPr>
          <p:cNvSpPr txBox="1"/>
          <p:nvPr/>
        </p:nvSpPr>
        <p:spPr>
          <a:xfrm>
            <a:off x="304800" y="2390128"/>
            <a:ext cx="392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Centered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D7BBC0-BAFD-314D-A1A2-2A30B242BA9F}"/>
                  </a:ext>
                </a:extLst>
              </p:cNvPr>
              <p:cNvSpPr txBox="1"/>
              <p:nvPr/>
            </p:nvSpPr>
            <p:spPr>
              <a:xfrm>
                <a:off x="230175" y="5236130"/>
                <a:ext cx="8605977" cy="10156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The order of accuracy determines the rate at which the solution of a stable finite-difference method converges to the true solution as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b="0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Higher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order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schemes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converge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solution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faster</m:t>
                      </m:r>
                      <m:r>
                        <a:rPr lang="en-US" sz="20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D7BBC0-BAFD-314D-A1A2-2A30B242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5" y="5236130"/>
                <a:ext cx="8605977" cy="1015663"/>
              </a:xfrm>
              <a:prstGeom prst="rect">
                <a:avLst/>
              </a:prstGeom>
              <a:blipFill>
                <a:blip r:embed="rId6"/>
                <a:stretch>
                  <a:fillRect l="-735" t="-2439" b="-4878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0FB7E5-AC86-1042-B99F-AB987714D423}"/>
                  </a:ext>
                </a:extLst>
              </p:cNvPr>
              <p:cNvSpPr txBox="1"/>
              <p:nvPr/>
            </p:nvSpPr>
            <p:spPr>
              <a:xfrm>
                <a:off x="216556" y="3207603"/>
                <a:ext cx="84229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</a:t>
                </a:r>
                <a:r>
                  <a:rPr lang="zh-CN" altLang="en-US" dirty="0"/>
                  <a:t> </a:t>
                </a:r>
                <a:r>
                  <a:rPr lang="en-US" dirty="0"/>
                  <a:t>Convergence: </a:t>
                </a:r>
                <a:r>
                  <a:rPr lang="en-US" dirty="0">
                    <a:latin typeface="+mj-lt"/>
                  </a:rPr>
                  <a:t>global error at time 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as</a:t>
                </a:r>
                <a:r>
                  <a:rPr lang="en-US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>
                  <a:solidFill>
                    <a:schemeClr val="accent6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+mj-lt"/>
                  </a:rPr>
                  <a:t>		    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accumulate local errors over every time step.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0FB7E5-AC86-1042-B99F-AB987714D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56" y="3207603"/>
                <a:ext cx="8422913" cy="830997"/>
              </a:xfrm>
              <a:prstGeom prst="rect">
                <a:avLst/>
              </a:prstGeom>
              <a:blipFill>
                <a:blip r:embed="rId7"/>
                <a:stretch>
                  <a:fillRect l="-1054" t="-7576" r="-45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1CA230-0663-5D4B-8853-9EE621B8A4DA}"/>
                  </a:ext>
                </a:extLst>
              </p:cNvPr>
              <p:cNvSpPr txBox="1"/>
              <p:nvPr/>
            </p:nvSpPr>
            <p:spPr>
              <a:xfrm>
                <a:off x="2370917" y="4002523"/>
                <a:ext cx="6705600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1CA230-0663-5D4B-8853-9EE621B8A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917" y="4002523"/>
                <a:ext cx="6705600" cy="493277"/>
              </a:xfrm>
              <a:prstGeom prst="rect">
                <a:avLst/>
              </a:prstGeom>
              <a:blipFill>
                <a:blip r:embed="rId8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56F74B-8088-7840-B778-6CF6E17CB61B}"/>
              </a:ext>
            </a:extLst>
          </p:cNvPr>
          <p:cNvSpPr txBox="1"/>
          <p:nvPr/>
        </p:nvSpPr>
        <p:spPr>
          <a:xfrm>
            <a:off x="328749" y="4019490"/>
            <a:ext cx="24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Forward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C2152F-ECB3-7044-B800-51E8E25EEC16}"/>
                  </a:ext>
                </a:extLst>
              </p:cNvPr>
              <p:cNvSpPr/>
              <p:nvPr/>
            </p:nvSpPr>
            <p:spPr>
              <a:xfrm>
                <a:off x="762000" y="4567535"/>
                <a:ext cx="2848344" cy="461665"/>
              </a:xfrm>
              <a:prstGeom prst="rect">
                <a:avLst/>
              </a:prstGeom>
              <a:ln>
                <a:solidFill>
                  <a:srgbClr val="423B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/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Georgia" panose="02040502050405020303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/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C2152F-ECB3-7044-B800-51E8E25EE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567535"/>
                <a:ext cx="2848344" cy="461665"/>
              </a:xfrm>
              <a:prstGeom prst="rect">
                <a:avLst/>
              </a:prstGeom>
              <a:blipFill>
                <a:blip r:embed="rId9"/>
                <a:stretch>
                  <a:fillRect t="-5405" b="-16216"/>
                </a:stretch>
              </a:blipFill>
              <a:ln>
                <a:solidFill>
                  <a:srgbClr val="423B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658E6F-BD4F-224E-BD0E-EE75C4348944}"/>
                  </a:ext>
                </a:extLst>
              </p:cNvPr>
              <p:cNvSpPr/>
              <p:nvPr/>
            </p:nvSpPr>
            <p:spPr>
              <a:xfrm>
                <a:off x="4953000" y="4567535"/>
                <a:ext cx="2568139" cy="461665"/>
              </a:xfrm>
              <a:prstGeom prst="rect">
                <a:avLst/>
              </a:prstGeom>
              <a:ln>
                <a:solidFill>
                  <a:srgbClr val="423B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/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Georgia" panose="02040502050405020303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6"/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658E6F-BD4F-224E-BD0E-EE75C4348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567535"/>
                <a:ext cx="2568139" cy="461665"/>
              </a:xfrm>
              <a:prstGeom prst="rect">
                <a:avLst/>
              </a:prstGeom>
              <a:blipFill>
                <a:blip r:embed="rId10"/>
                <a:stretch>
                  <a:fillRect t="-5405" b="-16216"/>
                </a:stretch>
              </a:blipFill>
              <a:ln>
                <a:solidFill>
                  <a:srgbClr val="423B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D84CB3D9-B1D4-1644-A0E5-596703B46B86}"/>
              </a:ext>
            </a:extLst>
          </p:cNvPr>
          <p:cNvSpPr/>
          <p:nvPr/>
        </p:nvSpPr>
        <p:spPr>
          <a:xfrm>
            <a:off x="3714055" y="4741199"/>
            <a:ext cx="1162745" cy="1726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C6521F-2DC9-654E-9E70-51357E1297BC}"/>
              </a:ext>
            </a:extLst>
          </p:cNvPr>
          <p:cNvGrpSpPr/>
          <p:nvPr/>
        </p:nvGrpSpPr>
        <p:grpSpPr>
          <a:xfrm>
            <a:off x="6780021" y="1614837"/>
            <a:ext cx="685800" cy="641352"/>
            <a:chOff x="7010400" y="675273"/>
            <a:chExt cx="685800" cy="64135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D69AE2-556D-EB4F-B22E-0A3E75045F4A}"/>
                </a:ext>
              </a:extLst>
            </p:cNvPr>
            <p:cNvCxnSpPr/>
            <p:nvPr/>
          </p:nvCxnSpPr>
          <p:spPr>
            <a:xfrm>
              <a:off x="7010400" y="1023381"/>
              <a:ext cx="228600" cy="272019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A12843-F751-4E40-AC1D-C63F29417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000" y="675273"/>
              <a:ext cx="457200" cy="64135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AAC758-873C-8543-A5D7-AFBE8A094529}"/>
              </a:ext>
            </a:extLst>
          </p:cNvPr>
          <p:cNvGrpSpPr/>
          <p:nvPr/>
        </p:nvGrpSpPr>
        <p:grpSpPr>
          <a:xfrm>
            <a:off x="3267444" y="2511293"/>
            <a:ext cx="685800" cy="641352"/>
            <a:chOff x="7010400" y="675273"/>
            <a:chExt cx="685800" cy="6413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F67DAC-3A16-AD47-9594-B16738550AE2}"/>
                </a:ext>
              </a:extLst>
            </p:cNvPr>
            <p:cNvCxnSpPr/>
            <p:nvPr/>
          </p:nvCxnSpPr>
          <p:spPr>
            <a:xfrm>
              <a:off x="7010400" y="1023381"/>
              <a:ext cx="228600" cy="272019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76D1A-CA92-D94D-8093-B422CBA8E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000" y="675273"/>
              <a:ext cx="457200" cy="64135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ADC912-2B2A-424A-B8E4-BB9334E59E42}"/>
              </a:ext>
            </a:extLst>
          </p:cNvPr>
          <p:cNvGrpSpPr/>
          <p:nvPr/>
        </p:nvGrpSpPr>
        <p:grpSpPr>
          <a:xfrm>
            <a:off x="7772400" y="4219941"/>
            <a:ext cx="685800" cy="641352"/>
            <a:chOff x="7010400" y="675273"/>
            <a:chExt cx="685800" cy="6413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E4AF61E-35FF-624F-AB5D-1FD0576084DD}"/>
                </a:ext>
              </a:extLst>
            </p:cNvPr>
            <p:cNvCxnSpPr/>
            <p:nvPr/>
          </p:nvCxnSpPr>
          <p:spPr>
            <a:xfrm>
              <a:off x="7010400" y="1023381"/>
              <a:ext cx="228600" cy="272019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0104F2B-5E15-EA40-BFC6-A5D03537F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000" y="675273"/>
              <a:ext cx="457200" cy="64135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091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instability in nature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01752" y="1402080"/>
            <a:ext cx="4038600" cy="4681728"/>
          </a:xfrm>
        </p:spPr>
        <p:txBody>
          <a:bodyPr/>
          <a:lstStyle/>
          <a:p>
            <a:r>
              <a:rPr lang="en-US" dirty="0"/>
              <a:t>Thunderstorms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724842" y="1828800"/>
            <a:ext cx="2342958" cy="4419600"/>
          </a:xfrm>
        </p:spPr>
        <p:txBody>
          <a:bodyPr/>
          <a:lstStyle/>
          <a:p>
            <a:r>
              <a:rPr lang="en-US" dirty="0"/>
              <a:t>From</a:t>
            </a:r>
          </a:p>
          <a:p>
            <a:pPr lvl="1"/>
            <a:r>
              <a:rPr lang="en-US" dirty="0"/>
              <a:t>Aircraft</a:t>
            </a:r>
          </a:p>
          <a:p>
            <a:r>
              <a:rPr lang="en-US" dirty="0"/>
              <a:t>Location</a:t>
            </a:r>
          </a:p>
          <a:p>
            <a:pPr lvl="1"/>
            <a:r>
              <a:rPr lang="en-US" dirty="0"/>
              <a:t>Wyoming</a:t>
            </a:r>
          </a:p>
          <a:p>
            <a:r>
              <a:rPr lang="en-US" dirty="0"/>
              <a:t>Duration</a:t>
            </a:r>
          </a:p>
          <a:p>
            <a:pPr lvl="1"/>
            <a:r>
              <a:rPr lang="en-US" dirty="0"/>
              <a:t>hours</a:t>
            </a:r>
          </a:p>
          <a:p>
            <a:r>
              <a:rPr lang="en-US" dirty="0"/>
              <a:t>Date</a:t>
            </a:r>
          </a:p>
          <a:p>
            <a:pPr lvl="1"/>
            <a:r>
              <a:rPr lang="en-US" dirty="0"/>
              <a:t>7/11/2012</a:t>
            </a:r>
          </a:p>
          <a:p>
            <a:r>
              <a:rPr lang="en-US" dirty="0"/>
              <a:t>Credit</a:t>
            </a:r>
          </a:p>
          <a:p>
            <a:pPr lvl="1"/>
            <a:r>
              <a:rPr lang="en-US" dirty="0"/>
              <a:t>DC3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326" y="6115244"/>
            <a:ext cx="6571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+mn-lt"/>
                <a:hlinkClick r:id="rId3"/>
              </a:rPr>
              <a:t>earthobservatory.nasa.gov/IOTD/view.php?id=78497</a:t>
            </a:r>
            <a:r>
              <a:rPr lang="en-US" sz="1200" dirty="0">
                <a:solidFill>
                  <a:srgbClr val="7F7F7F"/>
                </a:solidFill>
                <a:latin typeface="+mn-lt"/>
              </a:rPr>
              <a:t>                           </a:t>
            </a:r>
            <a:r>
              <a:rPr lang="en-US" sz="1200" i="1" dirty="0">
                <a:solidFill>
                  <a:srgbClr val="7F7F7F"/>
                </a:solidFill>
                <a:latin typeface="+mn-lt"/>
              </a:rPr>
              <a:t>smoke from Colorado fire</a:t>
            </a:r>
            <a:endParaRPr lang="en-US" sz="1200" dirty="0">
              <a:solidFill>
                <a:srgbClr val="7F7F7F"/>
              </a:solidFill>
              <a:latin typeface="+mn-lt"/>
            </a:endParaRPr>
          </a:p>
        </p:txBody>
      </p:sp>
      <p:pic>
        <p:nvPicPr>
          <p:cNvPr id="2" name="Picture 1" descr="nasa_earthobservatory_DC3_pho_17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" y="1904999"/>
            <a:ext cx="6386691" cy="425779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b="1"/>
              <a:t>PHYS 8750 - Fall 2020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63029" y="6400800"/>
            <a:ext cx="184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Condensed"/>
                <a:cs typeface="Futura Condensed"/>
              </a:rPr>
              <a:t>A.009:  Instability (physical)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865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instability in nature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01752" y="1402080"/>
            <a:ext cx="4038600" cy="4681728"/>
          </a:xfrm>
        </p:spPr>
        <p:txBody>
          <a:bodyPr/>
          <a:lstStyle/>
          <a:p>
            <a:r>
              <a:rPr lang="en-US" dirty="0"/>
              <a:t>Thunderstorms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b="1"/>
              <a:t>PHYS 8750 - Fall 2020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63029" y="6400800"/>
            <a:ext cx="184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Condensed"/>
                <a:cs typeface="Futura Condensed"/>
              </a:rPr>
              <a:t>A.009:  Instability (physical)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MikeOblinskiSupercel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351" y="1909186"/>
            <a:ext cx="6126345" cy="3311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466" y="1435518"/>
            <a:ext cx="564103" cy="564103"/>
          </a:xfrm>
          <a:prstGeom prst="rect">
            <a:avLst/>
          </a:prstGeom>
        </p:spPr>
      </p:pic>
      <p:sp>
        <p:nvSpPr>
          <p:cNvPr id="14" name="Content Placeholder 10"/>
          <p:cNvSpPr txBox="1">
            <a:spLocks/>
          </p:cNvSpPr>
          <p:nvPr/>
        </p:nvSpPr>
        <p:spPr>
          <a:xfrm>
            <a:off x="6724842" y="1828800"/>
            <a:ext cx="2308626" cy="46423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From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Ground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Location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Booker TX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Duration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hours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Date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6/3/2013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Credit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hlinkClick r:id="rId7"/>
              </a:rPr>
              <a:t>Mike Oblinski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257" y="5245239"/>
            <a:ext cx="6933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Instability has been defined as "outputs of internal states growing without bounds" or "if small perturbations cause changes that reinforce the original perturbation"</a:t>
            </a:r>
          </a:p>
        </p:txBody>
      </p:sp>
    </p:spTree>
    <p:extLst>
      <p:ext uri="{BB962C8B-B14F-4D97-AF65-F5344CB8AC3E}">
        <p14:creationId xmlns:p14="http://schemas.microsoft.com/office/powerpoint/2010/main" val="8622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rsc_gov_tokamak_nonlinear_plasma_inst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2" y="1887474"/>
            <a:ext cx="6400374" cy="354154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instability in nature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01752" y="1402080"/>
            <a:ext cx="7318248" cy="4681728"/>
          </a:xfrm>
        </p:spPr>
        <p:txBody>
          <a:bodyPr/>
          <a:lstStyle/>
          <a:p>
            <a:r>
              <a:rPr lang="en-US" dirty="0"/>
              <a:t>Nonlinear instability in toroidal fusion plasma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724842" y="1828800"/>
            <a:ext cx="2342958" cy="4419600"/>
          </a:xfrm>
        </p:spPr>
        <p:txBody>
          <a:bodyPr/>
          <a:lstStyle/>
          <a:p>
            <a:r>
              <a:rPr lang="en-US" dirty="0"/>
              <a:t>From:</a:t>
            </a:r>
          </a:p>
          <a:p>
            <a:pPr lvl="1"/>
            <a:r>
              <a:rPr lang="en-US" dirty="0"/>
              <a:t>Simulation</a:t>
            </a:r>
          </a:p>
          <a:p>
            <a:r>
              <a:rPr lang="en-US" dirty="0"/>
              <a:t>Location:</a:t>
            </a:r>
          </a:p>
          <a:p>
            <a:pPr lvl="1"/>
            <a:r>
              <a:rPr lang="en-US" dirty="0"/>
              <a:t>Nat’l Energy Research Scientific Computing Center </a:t>
            </a:r>
            <a:r>
              <a:rPr lang="en-US" sz="1200" i="1" dirty="0"/>
              <a:t>(NERSC)</a:t>
            </a:r>
            <a:endParaRPr lang="en-US" dirty="0"/>
          </a:p>
          <a:p>
            <a:r>
              <a:rPr lang="en-US" dirty="0"/>
              <a:t>Credit</a:t>
            </a:r>
          </a:p>
          <a:p>
            <a:pPr lvl="1"/>
            <a:r>
              <a:rPr lang="en-US" dirty="0"/>
              <a:t>MIT: Linda Sugiyama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414" y="6073861"/>
            <a:ext cx="6779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F7F7F"/>
                </a:solidFill>
                <a:latin typeface="+mn-lt"/>
              </a:rPr>
              <a:t>Ref:  </a:t>
            </a:r>
            <a:r>
              <a:rPr lang="en-US" sz="1100" dirty="0" err="1">
                <a:solidFill>
                  <a:srgbClr val="7F7F7F"/>
                </a:solidFill>
                <a:latin typeface="+mn-lt"/>
                <a:hlinkClick r:id="rId4"/>
              </a:rPr>
              <a:t>www.nersc.gov</a:t>
            </a:r>
            <a:r>
              <a:rPr lang="en-US" sz="1100" dirty="0">
                <a:solidFill>
                  <a:srgbClr val="7F7F7F"/>
                </a:solidFill>
                <a:latin typeface="+mn-lt"/>
                <a:hlinkClick r:id="rId4"/>
              </a:rPr>
              <a:t>/science/fusion-science/a-new-class-of-</a:t>
            </a:r>
            <a:r>
              <a:rPr lang="en-US" sz="1100" dirty="0" err="1">
                <a:solidFill>
                  <a:srgbClr val="7F7F7F"/>
                </a:solidFill>
                <a:latin typeface="+mn-lt"/>
                <a:hlinkClick r:id="rId4"/>
              </a:rPr>
              <a:t>tokamak</a:t>
            </a:r>
            <a:r>
              <a:rPr lang="en-US" sz="1100" dirty="0">
                <a:solidFill>
                  <a:srgbClr val="7F7F7F"/>
                </a:solidFill>
                <a:latin typeface="+mn-lt"/>
                <a:hlinkClick r:id="rId4"/>
              </a:rPr>
              <a:t>-nonlinear-plasma-instability/</a:t>
            </a:r>
            <a:endParaRPr lang="en-US" sz="1100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73152" y="5390442"/>
            <a:ext cx="7318248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/>
              <a:t>The </a:t>
            </a:r>
            <a:r>
              <a:rPr lang="en-US" sz="1400" i="1" dirty="0"/>
              <a:t>extended magnetohydrodynamics </a:t>
            </a:r>
            <a:r>
              <a:rPr lang="en-US" sz="1400" dirty="0"/>
              <a:t>(MHD) code M3D was used to study magnetic confinement and stability properties of fusion plasma in a </a:t>
            </a:r>
            <a:r>
              <a:rPr lang="en-US" sz="1400" dirty="0" err="1"/>
              <a:t>Tokamak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i="1" dirty="0"/>
              <a:t>Edge Localized Modes </a:t>
            </a:r>
            <a:r>
              <a:rPr lang="en-US" sz="1400" dirty="0"/>
              <a:t>were noted, a new class of plasma instability.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b="1"/>
              <a:t>PHYS 8750 - Fall 2020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63029" y="6400800"/>
            <a:ext cx="184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Condensed"/>
                <a:cs typeface="Futura Condensed"/>
              </a:rPr>
              <a:t>A.009:  Instability (physical)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7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Stability:  computational perspective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8/25/2020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What is stability?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Let’s work backwards.  What is </a:t>
            </a:r>
            <a:r>
              <a:rPr lang="en-US" i="1" dirty="0">
                <a:ea typeface="ＭＳ Ｐゴシック" pitchFamily="-112" charset="-128"/>
                <a:cs typeface="ＭＳ Ｐゴシック" pitchFamily="-112" charset="-128"/>
              </a:rPr>
              <a:t>instability?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Instability</a:t>
            </a:r>
          </a:p>
          <a:p>
            <a:pPr lvl="1">
              <a:spcBef>
                <a:spcPts val="0"/>
              </a:spcBef>
            </a:pPr>
            <a:r>
              <a:rPr lang="en-US" i="1" dirty="0">
                <a:solidFill>
                  <a:srgbClr val="0E7B04"/>
                </a:solidFill>
              </a:rPr>
              <a:t>Unstable numerical </a:t>
            </a:r>
            <a:r>
              <a:rPr lang="en-US" dirty="0">
                <a:solidFill>
                  <a:srgbClr val="0E7B04"/>
                </a:solidFill>
              </a:rPr>
              <a:t>scheme: numerical </a:t>
            </a:r>
            <a:r>
              <a:rPr lang="en-US" dirty="0"/>
              <a:t>solution grows</a:t>
            </a:r>
            <a:br>
              <a:rPr lang="en-US" dirty="0"/>
            </a:br>
            <a:r>
              <a:rPr lang="en-US" u="sng" dirty="0"/>
              <a:t>much more rapidly</a:t>
            </a:r>
            <a:r>
              <a:rPr lang="en-US" dirty="0"/>
              <a:t> than the </a:t>
            </a:r>
            <a:r>
              <a:rPr lang="en-US" dirty="0">
                <a:solidFill>
                  <a:srgbClr val="0E7B04"/>
                </a:solidFill>
              </a:rPr>
              <a:t>true </a:t>
            </a:r>
            <a:r>
              <a:rPr lang="en-US" dirty="0"/>
              <a:t>one</a:t>
            </a:r>
          </a:p>
          <a:p>
            <a:pPr>
              <a:spcBef>
                <a:spcPts val="300"/>
              </a:spcBef>
            </a:pPr>
            <a:r>
              <a:rPr lang="en-US" dirty="0"/>
              <a:t>What is “more rapidly?”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 </a:t>
            </a:r>
            <a:r>
              <a:rPr lang="en-US" i="1" dirty="0"/>
              <a:t>must</a:t>
            </a:r>
            <a:r>
              <a:rPr lang="en-US" dirty="0"/>
              <a:t> be knowledgeable of the PDE properties (and thus of the physical phenomenon) to assess </a:t>
            </a:r>
            <a:r>
              <a:rPr lang="en-US" i="1" dirty="0"/>
              <a:t>reasonable</a:t>
            </a:r>
            <a:r>
              <a:rPr lang="en-US" dirty="0"/>
              <a:t> behavior.</a:t>
            </a:r>
          </a:p>
          <a:p>
            <a:pPr lvl="1"/>
            <a:r>
              <a:rPr lang="en-US" dirty="0"/>
              <a:t>If amplitude should </a:t>
            </a:r>
            <a:r>
              <a:rPr lang="en-US" i="1" dirty="0"/>
              <a:t>not</a:t>
            </a:r>
            <a:r>
              <a:rPr lang="en-US" dirty="0"/>
              <a:t> change –</a:t>
            </a:r>
          </a:p>
          <a:p>
            <a:pPr lvl="2">
              <a:spcBef>
                <a:spcPts val="0"/>
              </a:spcBef>
            </a:pPr>
            <a:r>
              <a:rPr lang="en-US" dirty="0"/>
              <a:t>any continued growth in the numerical solution is </a:t>
            </a:r>
            <a:r>
              <a:rPr lang="en-US" i="1" dirty="0"/>
              <a:t>unstable</a:t>
            </a:r>
          </a:p>
          <a:p>
            <a:pPr lvl="1"/>
            <a:r>
              <a:rPr lang="en-US" dirty="0"/>
              <a:t>If exponential growth in amplitude is possible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than any growth </a:t>
            </a:r>
            <a:r>
              <a:rPr lang="en-US" i="1" dirty="0"/>
              <a:t>beyond</a:t>
            </a:r>
            <a:r>
              <a:rPr lang="en-US" dirty="0"/>
              <a:t> that is considered a numerical instability.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b="1"/>
              <a:t>PHYS 8750 - Fall 2020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1" y="187422"/>
            <a:ext cx="8534400" cy="530352"/>
          </a:xfrm>
        </p:spPr>
        <p:txBody>
          <a:bodyPr>
            <a:normAutofit fontScale="90000"/>
          </a:bodyPr>
          <a:lstStyle/>
          <a:p>
            <a:r>
              <a:rPr lang="en-US" dirty="0"/>
              <a:t>Stability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8/25/2020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/>
                  <a:t>Stability: prevent model to “blow up” with finite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1224"/>
                  </a:spcBef>
                </a:pPr>
                <a:r>
                  <a:rPr lang="en-US" dirty="0"/>
                  <a:t>General definition: </a:t>
                </a:r>
              </a:p>
              <a:p>
                <a:pPr marL="274320" lvl="1" indent="0">
                  <a:spcBef>
                    <a:spcPts val="2328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274320" lvl="1" indent="0">
                  <a:spcBef>
                    <a:spcPts val="2328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Amplification factor:</a:t>
                </a:r>
              </a:p>
              <a:p>
                <a:pPr lvl="1">
                  <a:spcBef>
                    <a:spcPts val="2328"/>
                  </a:spcBef>
                  <a:spcAft>
                    <a:spcPts val="600"/>
                  </a:spcAft>
                </a:pPr>
                <a:r>
                  <a:rPr lang="en-US" dirty="0"/>
                  <a:t>A-stability (absolute stable): Solution that doesn’t increase with time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598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D6BFB85-7EF8-C049-8949-268E6E19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A9A331-7F55-9F4B-B663-A1D1AFED3FE3}"/>
                  </a:ext>
                </a:extLst>
              </p:cNvPr>
              <p:cNvSpPr txBox="1"/>
              <p:nvPr/>
            </p:nvSpPr>
            <p:spPr>
              <a:xfrm>
                <a:off x="3587196" y="3312113"/>
                <a:ext cx="2743200" cy="70968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≤1+</m:t>
                      </m:r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A9A331-7F55-9F4B-B663-A1D1AFED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96" y="3312113"/>
                <a:ext cx="2743200" cy="709681"/>
              </a:xfrm>
              <a:prstGeom prst="rect">
                <a:avLst/>
              </a:prstGeom>
              <a:blipFill>
                <a:blip r:embed="rId4"/>
                <a:stretch>
                  <a:fillRect l="-1835" t="-3448" b="-172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5D3D-775D-7247-85E6-E728F59B5347}"/>
                  </a:ext>
                </a:extLst>
              </p:cNvPr>
              <p:cNvSpPr txBox="1"/>
              <p:nvPr/>
            </p:nvSpPr>
            <p:spPr>
              <a:xfrm>
                <a:off x="1577138" y="2567767"/>
                <a:ext cx="5569100" cy="3847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𝑛𝑢𝑚𝑒𝑟𝑖𝑐𝑎𝑙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𝑠𝑡𝑒𝑝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5D3D-775D-7247-85E6-E728F59B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38" y="2567767"/>
                <a:ext cx="5569100" cy="384721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E86CAA-8954-9146-A7EA-4A39C32BD583}"/>
                  </a:ext>
                </a:extLst>
              </p:cNvPr>
              <p:cNvSpPr txBox="1"/>
              <p:nvPr/>
            </p:nvSpPr>
            <p:spPr>
              <a:xfrm>
                <a:off x="68362" y="688107"/>
                <a:ext cx="8981150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To make model really run reasonably, consistency and convergence are not enough, because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000" dirty="0">
                    <a:latin typeface="+mn-lt"/>
                  </a:rPr>
                  <a:t> is an idealized case.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E86CAA-8954-9146-A7EA-4A39C32B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" y="688107"/>
                <a:ext cx="8981150" cy="707886"/>
              </a:xfrm>
              <a:prstGeom prst="rect">
                <a:avLst/>
              </a:prstGeom>
              <a:blipFill>
                <a:blip r:embed="rId6"/>
                <a:stretch>
                  <a:fillRect l="-563" t="-3448" b="-12069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ABFE3-82AB-DE42-8906-E858CAA56504}"/>
                  </a:ext>
                </a:extLst>
              </p:cNvPr>
              <p:cNvSpPr txBox="1"/>
              <p:nvPr/>
            </p:nvSpPr>
            <p:spPr>
              <a:xfrm>
                <a:off x="5159615" y="4661795"/>
                <a:ext cx="3113741" cy="16330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𝑎𝑚𝑝𝑙𝑖𝑡𝑢𝑑𝑒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phase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&lt;0, damping system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E7B0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3ABFE3-82AB-DE42-8906-E858CAA56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15" y="4661795"/>
                <a:ext cx="3113741" cy="1633011"/>
              </a:xfrm>
              <a:prstGeom prst="rect">
                <a:avLst/>
              </a:prstGeom>
              <a:blipFill>
                <a:blip r:embed="rId7"/>
                <a:stretch>
                  <a:fillRect t="-458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F23E16-0317-DA4B-96F5-7CE72C35483A}"/>
                  </a:ext>
                </a:extLst>
              </p:cNvPr>
              <p:cNvSpPr txBox="1"/>
              <p:nvPr/>
            </p:nvSpPr>
            <p:spPr>
              <a:xfrm>
                <a:off x="713677" y="4986274"/>
                <a:ext cx="3913622" cy="106689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F23E16-0317-DA4B-96F5-7CE72C3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7" y="4986274"/>
                <a:ext cx="3913622" cy="1066895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773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6689</TotalTime>
  <Words>1334</Words>
  <Application>Microsoft Macintosh PowerPoint</Application>
  <PresentationFormat>Letter Paper (8.5x11 in)</PresentationFormat>
  <Paragraphs>267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Cambria Math</vt:lpstr>
      <vt:lpstr>Copperplate</vt:lpstr>
      <vt:lpstr>Futura Condensed</vt:lpstr>
      <vt:lpstr>Georgia</vt:lpstr>
      <vt:lpstr>Wingdings</vt:lpstr>
      <vt:lpstr>Wingdings 2</vt:lpstr>
      <vt:lpstr>Civic</vt:lpstr>
      <vt:lpstr>PHYS 8750   Numerical    Fluid      Dynamics</vt:lpstr>
      <vt:lpstr>PHYS 8750 </vt:lpstr>
      <vt:lpstr>PowerPoint Presentation</vt:lpstr>
      <vt:lpstr>PowerPoint Presentation</vt:lpstr>
      <vt:lpstr>Examples of instability in nature</vt:lpstr>
      <vt:lpstr>Examples of instability in nature</vt:lpstr>
      <vt:lpstr>Examples of instability in nature</vt:lpstr>
      <vt:lpstr>Stability:  computational perspective</vt:lpstr>
      <vt:lpstr>Stability</vt:lpstr>
      <vt:lpstr>A-Stability</vt:lpstr>
      <vt:lpstr>A-Stability</vt:lpstr>
      <vt:lpstr>PowerPoint Presentation</vt:lpstr>
      <vt:lpstr>Matlab Code-Forward Time</vt:lpstr>
      <vt:lpstr>PowerPoint Presentation</vt:lpstr>
      <vt:lpstr>Amplitude Error</vt:lpstr>
      <vt:lpstr>Amplitude Error</vt:lpstr>
      <vt:lpstr>Phase Error</vt:lpstr>
      <vt:lpstr>Phase Error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834</cp:revision>
  <cp:lastPrinted>2020-08-24T22:22:23Z</cp:lastPrinted>
  <dcterms:created xsi:type="dcterms:W3CDTF">2011-08-23T15:17:26Z</dcterms:created>
  <dcterms:modified xsi:type="dcterms:W3CDTF">2021-06-13T20:14:44Z</dcterms:modified>
</cp:coreProperties>
</file>